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7"/>
    <p:sldId id="257" r:id="rId48"/>
    <p:sldId id="258" r:id="rId49"/>
    <p:sldId id="259" r:id="rId50"/>
    <p:sldId id="260" r:id="rId51"/>
    <p:sldId id="261" r:id="rId5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T Milks Casual 700 One" charset="1" panose="02000506030000020003"/>
      <p:regular r:id="rId10"/>
    </p:embeddedFont>
    <p:embeddedFont>
      <p:font typeface="Canva Sans" charset="1" panose="020B0503030501040103"/>
      <p:regular r:id="rId11"/>
    </p:embeddedFont>
    <p:embeddedFont>
      <p:font typeface="Canva Sans Bold" charset="1" panose="020B0803030501040103"/>
      <p:regular r:id="rId12"/>
    </p:embeddedFont>
    <p:embeddedFont>
      <p:font typeface="Canva Sans Italics" charset="1" panose="020B0503030501040103"/>
      <p:regular r:id="rId13"/>
    </p:embeddedFont>
    <p:embeddedFont>
      <p:font typeface="Canva Sans Bold Italics" charset="1" panose="020B0803030501040103"/>
      <p:regular r:id="rId14"/>
    </p:embeddedFont>
    <p:embeddedFont>
      <p:font typeface="Canva Sans Medium" charset="1" panose="020B0603030501040103"/>
      <p:regular r:id="rId15"/>
    </p:embeddedFont>
    <p:embeddedFont>
      <p:font typeface="Canva Sans Medium Italics" charset="1" panose="020B0603030501040103"/>
      <p:regular r:id="rId16"/>
    </p:embeddedFont>
    <p:embeddedFont>
      <p:font typeface="Roca One" charset="1" panose="00000500000000000000"/>
      <p:regular r:id="rId17"/>
    </p:embeddedFont>
    <p:embeddedFont>
      <p:font typeface="Roca One Bold" charset="1" panose="00000800000000000000"/>
      <p:regular r:id="rId18"/>
    </p:embeddedFont>
    <p:embeddedFont>
      <p:font typeface="Roca One Italics" charset="1" panose="00000500000000000000"/>
      <p:regular r:id="rId19"/>
    </p:embeddedFont>
    <p:embeddedFont>
      <p:font typeface="Roca One Bold Italics" charset="1" panose="00000800000000000000"/>
      <p:regular r:id="rId20"/>
    </p:embeddedFont>
    <p:embeddedFont>
      <p:font typeface="Roca One Thin" charset="1" panose="00000200000000000000"/>
      <p:regular r:id="rId21"/>
    </p:embeddedFont>
    <p:embeddedFont>
      <p:font typeface="Roca One Thin Italics" charset="1" panose="00000200000000000000"/>
      <p:regular r:id="rId22"/>
    </p:embeddedFont>
    <p:embeddedFont>
      <p:font typeface="Roca One Light" charset="1" panose="00000400000000000000"/>
      <p:regular r:id="rId23"/>
    </p:embeddedFont>
    <p:embeddedFont>
      <p:font typeface="Roca One Light Italics" charset="1" panose="00000400000000000000"/>
      <p:regular r:id="rId24"/>
    </p:embeddedFont>
    <p:embeddedFont>
      <p:font typeface="Roca One Ultra-Bold" charset="1" panose="00000A00000000000000"/>
      <p:regular r:id="rId25"/>
    </p:embeddedFont>
    <p:embeddedFont>
      <p:font typeface="Roca One Ultra-Bold Italics" charset="1" panose="00000A00000000000000"/>
      <p:regular r:id="rId26"/>
    </p:embeddedFont>
    <p:embeddedFont>
      <p:font typeface="Roca One Heavy" charset="1" panose="00000A00000000000000"/>
      <p:regular r:id="rId27"/>
    </p:embeddedFont>
    <p:embeddedFont>
      <p:font typeface="Roca One Heavy Italics" charset="1" panose="00000A00000000000000"/>
      <p:regular r:id="rId28"/>
    </p:embeddedFont>
    <p:embeddedFont>
      <p:font typeface="Montserrat" charset="1" panose="00000500000000000000"/>
      <p:regular r:id="rId29"/>
    </p:embeddedFont>
    <p:embeddedFont>
      <p:font typeface="Montserrat Bold" charset="1" panose="00000800000000000000"/>
      <p:regular r:id="rId30"/>
    </p:embeddedFont>
    <p:embeddedFont>
      <p:font typeface="Montserrat Italics" charset="1" panose="00000500000000000000"/>
      <p:regular r:id="rId31"/>
    </p:embeddedFont>
    <p:embeddedFont>
      <p:font typeface="Montserrat Bold Italics" charset="1" panose="00000800000000000000"/>
      <p:regular r:id="rId32"/>
    </p:embeddedFont>
    <p:embeddedFont>
      <p:font typeface="Montserrat Thin" charset="1" panose="00000300000000000000"/>
      <p:regular r:id="rId33"/>
    </p:embeddedFont>
    <p:embeddedFont>
      <p:font typeface="Montserrat Thin Italics" charset="1" panose="00000300000000000000"/>
      <p:regular r:id="rId34"/>
    </p:embeddedFont>
    <p:embeddedFont>
      <p:font typeface="Montserrat Extra-Light" charset="1" panose="00000300000000000000"/>
      <p:regular r:id="rId35"/>
    </p:embeddedFont>
    <p:embeddedFont>
      <p:font typeface="Montserrat Extra-Light Italics" charset="1" panose="00000300000000000000"/>
      <p:regular r:id="rId36"/>
    </p:embeddedFont>
    <p:embeddedFont>
      <p:font typeface="Montserrat Light" charset="1" panose="00000400000000000000"/>
      <p:regular r:id="rId37"/>
    </p:embeddedFont>
    <p:embeddedFont>
      <p:font typeface="Montserrat Light Italics" charset="1" panose="00000400000000000000"/>
      <p:regular r:id="rId38"/>
    </p:embeddedFont>
    <p:embeddedFont>
      <p:font typeface="Montserrat Medium" charset="1" panose="00000600000000000000"/>
      <p:regular r:id="rId39"/>
    </p:embeddedFont>
    <p:embeddedFont>
      <p:font typeface="Montserrat Medium Italics" charset="1" panose="00000600000000000000"/>
      <p:regular r:id="rId40"/>
    </p:embeddedFont>
    <p:embeddedFont>
      <p:font typeface="Montserrat Semi-Bold" charset="1" panose="00000700000000000000"/>
      <p:regular r:id="rId41"/>
    </p:embeddedFont>
    <p:embeddedFont>
      <p:font typeface="Montserrat Semi-Bold Italics" charset="1" panose="00000700000000000000"/>
      <p:regular r:id="rId42"/>
    </p:embeddedFont>
    <p:embeddedFont>
      <p:font typeface="Montserrat Ultra-Bold" charset="1" panose="00000900000000000000"/>
      <p:regular r:id="rId43"/>
    </p:embeddedFont>
    <p:embeddedFont>
      <p:font typeface="Montserrat Ultra-Bold Italics" charset="1" panose="00000900000000000000"/>
      <p:regular r:id="rId44"/>
    </p:embeddedFont>
    <p:embeddedFont>
      <p:font typeface="Montserrat Heavy" charset="1" panose="00000A00000000000000"/>
      <p:regular r:id="rId45"/>
    </p:embeddedFont>
    <p:embeddedFont>
      <p:font typeface="Montserrat Heavy Italics" charset="1" panose="00000A00000000000000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slides/slide1.xml" Type="http://schemas.openxmlformats.org/officeDocument/2006/relationships/slide"/><Relationship Id="rId48" Target="slides/slide2.xml" Type="http://schemas.openxmlformats.org/officeDocument/2006/relationships/slide"/><Relationship Id="rId49" Target="slides/slide3.xml" Type="http://schemas.openxmlformats.org/officeDocument/2006/relationships/slide"/><Relationship Id="rId5" Target="tableStyles.xml" Type="http://schemas.openxmlformats.org/officeDocument/2006/relationships/tableStyles"/><Relationship Id="rId50" Target="slides/slide4.xml" Type="http://schemas.openxmlformats.org/officeDocument/2006/relationships/slide"/><Relationship Id="rId51" Target="slides/slide5.xml" Type="http://schemas.openxmlformats.org/officeDocument/2006/relationships/slide"/><Relationship Id="rId52" Target="slides/slide6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jpeg>
</file>

<file path=ppt/media/image31.png>
</file>

<file path=ppt/media/image32.svg>
</file>

<file path=ppt/media/image3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jpeg" Type="http://schemas.openxmlformats.org/officeDocument/2006/relationships/image"/><Relationship Id="rId20" Target="../media/image19.svg" Type="http://schemas.openxmlformats.org/officeDocument/2006/relationships/image"/><Relationship Id="rId21" Target="../media/image20.png" Type="http://schemas.openxmlformats.org/officeDocument/2006/relationships/image"/><Relationship Id="rId22" Target="../media/image21.svg" Type="http://schemas.openxmlformats.org/officeDocument/2006/relationships/image"/><Relationship Id="rId23" Target="../media/image22.png" Type="http://schemas.openxmlformats.org/officeDocument/2006/relationships/image"/><Relationship Id="rId24" Target="../media/image23.svg" Type="http://schemas.openxmlformats.org/officeDocument/2006/relationships/image"/><Relationship Id="rId25" Target="../media/image24.png" Type="http://schemas.openxmlformats.org/officeDocument/2006/relationships/image"/><Relationship Id="rId26" Target="../media/image25.svg" Type="http://schemas.openxmlformats.org/officeDocument/2006/relationships/image"/><Relationship Id="rId27" Target="../media/image26.png" Type="http://schemas.openxmlformats.org/officeDocument/2006/relationships/image"/><Relationship Id="rId28" Target="../media/image27.svg" Type="http://schemas.openxmlformats.org/officeDocument/2006/relationships/image"/><Relationship Id="rId29" Target="../media/image28.png" Type="http://schemas.openxmlformats.org/officeDocument/2006/relationships/image"/><Relationship Id="rId3" Target="../media/image2.png" Type="http://schemas.openxmlformats.org/officeDocument/2006/relationships/image"/><Relationship Id="rId30" Target="../media/image29.sv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0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31.png" Type="http://schemas.openxmlformats.org/officeDocument/2006/relationships/image"/><Relationship Id="rId6" Target="../media/image3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jpeg" Type="http://schemas.openxmlformats.org/officeDocument/2006/relationships/image"/><Relationship Id="rId20" Target="../media/image19.svg" Type="http://schemas.openxmlformats.org/officeDocument/2006/relationships/image"/><Relationship Id="rId21" Target="../media/image20.png" Type="http://schemas.openxmlformats.org/officeDocument/2006/relationships/image"/><Relationship Id="rId22" Target="../media/image21.svg" Type="http://schemas.openxmlformats.org/officeDocument/2006/relationships/image"/><Relationship Id="rId23" Target="../media/image22.png" Type="http://schemas.openxmlformats.org/officeDocument/2006/relationships/image"/><Relationship Id="rId24" Target="../media/image23.svg" Type="http://schemas.openxmlformats.org/officeDocument/2006/relationships/image"/><Relationship Id="rId25" Target="../media/image24.png" Type="http://schemas.openxmlformats.org/officeDocument/2006/relationships/image"/><Relationship Id="rId26" Target="../media/image25.svg" Type="http://schemas.openxmlformats.org/officeDocument/2006/relationships/image"/><Relationship Id="rId27" Target="../media/image26.png" Type="http://schemas.openxmlformats.org/officeDocument/2006/relationships/image"/><Relationship Id="rId28" Target="../media/image27.svg" Type="http://schemas.openxmlformats.org/officeDocument/2006/relationships/image"/><Relationship Id="rId29" Target="../media/image28.png" Type="http://schemas.openxmlformats.org/officeDocument/2006/relationships/image"/><Relationship Id="rId3" Target="../media/image2.png" Type="http://schemas.openxmlformats.org/officeDocument/2006/relationships/image"/><Relationship Id="rId30" Target="../media/image29.sv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333750" y="1866243"/>
            <a:ext cx="11620500" cy="6554514"/>
            <a:chOff x="0" y="0"/>
            <a:chExt cx="3060543" cy="17262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60543" cy="1726292"/>
            </a:xfrm>
            <a:custGeom>
              <a:avLst/>
              <a:gdLst/>
              <a:ahLst/>
              <a:cxnLst/>
              <a:rect r="r" b="b" t="t" l="l"/>
              <a:pathLst>
                <a:path h="1726292" w="3060543">
                  <a:moveTo>
                    <a:pt x="12658" y="0"/>
                  </a:moveTo>
                  <a:lnTo>
                    <a:pt x="3047885" y="0"/>
                  </a:lnTo>
                  <a:cubicBezTo>
                    <a:pt x="3051242" y="0"/>
                    <a:pt x="3054462" y="1334"/>
                    <a:pt x="3056836" y="3708"/>
                  </a:cubicBezTo>
                  <a:cubicBezTo>
                    <a:pt x="3059210" y="6081"/>
                    <a:pt x="3060543" y="9301"/>
                    <a:pt x="3060543" y="12658"/>
                  </a:cubicBezTo>
                  <a:lnTo>
                    <a:pt x="3060543" y="1713633"/>
                  </a:lnTo>
                  <a:cubicBezTo>
                    <a:pt x="3060543" y="1716991"/>
                    <a:pt x="3059210" y="1720210"/>
                    <a:pt x="3056836" y="1722584"/>
                  </a:cubicBezTo>
                  <a:cubicBezTo>
                    <a:pt x="3054462" y="1724958"/>
                    <a:pt x="3051242" y="1726292"/>
                    <a:pt x="3047885" y="1726292"/>
                  </a:cubicBezTo>
                  <a:lnTo>
                    <a:pt x="12658" y="1726292"/>
                  </a:lnTo>
                  <a:cubicBezTo>
                    <a:pt x="9301" y="1726292"/>
                    <a:pt x="6081" y="1724958"/>
                    <a:pt x="3708" y="1722584"/>
                  </a:cubicBezTo>
                  <a:cubicBezTo>
                    <a:pt x="1334" y="1720210"/>
                    <a:pt x="0" y="1716991"/>
                    <a:pt x="0" y="1713633"/>
                  </a:cubicBezTo>
                  <a:lnTo>
                    <a:pt x="0" y="12658"/>
                  </a:lnTo>
                  <a:cubicBezTo>
                    <a:pt x="0" y="9301"/>
                    <a:pt x="1334" y="6081"/>
                    <a:pt x="3708" y="3708"/>
                  </a:cubicBezTo>
                  <a:cubicBezTo>
                    <a:pt x="6081" y="1334"/>
                    <a:pt x="9301" y="0"/>
                    <a:pt x="12658" y="0"/>
                  </a:cubicBezTo>
                  <a:close/>
                </a:path>
              </a:pathLst>
            </a:custGeom>
            <a:solidFill>
              <a:srgbClr val="79A3A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060543" cy="17643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768417" y="2745514"/>
            <a:ext cx="10220609" cy="2857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25"/>
              </a:lnSpc>
            </a:pPr>
            <a:r>
              <a:rPr lang="en-US" sz="10500">
                <a:solidFill>
                  <a:srgbClr val="FFFFFF"/>
                </a:solidFill>
                <a:latin typeface="TT Milks Casual 700 One"/>
              </a:rPr>
              <a:t>MECHANICAL</a:t>
            </a:r>
          </a:p>
          <a:p>
            <a:pPr algn="ctr">
              <a:lnSpc>
                <a:spcPts val="11025"/>
              </a:lnSpc>
            </a:pPr>
            <a:r>
              <a:rPr lang="en-US" sz="10500">
                <a:solidFill>
                  <a:srgbClr val="FFFFFF"/>
                </a:solidFill>
                <a:latin typeface="TT Milks Casual 700 One"/>
              </a:rPr>
              <a:t>PROJECT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929170" y="8215107"/>
            <a:ext cx="2597284" cy="2823135"/>
          </a:xfrm>
          <a:custGeom>
            <a:avLst/>
            <a:gdLst/>
            <a:ahLst/>
            <a:cxnLst/>
            <a:rect r="r" b="b" t="t" l="l"/>
            <a:pathLst>
              <a:path h="2823135" w="2597284">
                <a:moveTo>
                  <a:pt x="0" y="0"/>
                </a:moveTo>
                <a:lnTo>
                  <a:pt x="2597284" y="0"/>
                </a:lnTo>
                <a:lnTo>
                  <a:pt x="2597284" y="2823135"/>
                </a:lnTo>
                <a:lnTo>
                  <a:pt x="0" y="28231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298642" y="5339592"/>
            <a:ext cx="2597284" cy="2172274"/>
          </a:xfrm>
          <a:custGeom>
            <a:avLst/>
            <a:gdLst/>
            <a:ahLst/>
            <a:cxnLst/>
            <a:rect r="r" b="b" t="t" l="l"/>
            <a:pathLst>
              <a:path h="2172274" w="2597284">
                <a:moveTo>
                  <a:pt x="0" y="0"/>
                </a:moveTo>
                <a:lnTo>
                  <a:pt x="2597284" y="0"/>
                </a:lnTo>
                <a:lnTo>
                  <a:pt x="2597284" y="2172274"/>
                </a:lnTo>
                <a:lnTo>
                  <a:pt x="0" y="21722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713597" y="-1030585"/>
            <a:ext cx="2858015" cy="2011003"/>
          </a:xfrm>
          <a:custGeom>
            <a:avLst/>
            <a:gdLst/>
            <a:ahLst/>
            <a:cxnLst/>
            <a:rect r="r" b="b" t="t" l="l"/>
            <a:pathLst>
              <a:path h="2011003" w="2858015">
                <a:moveTo>
                  <a:pt x="0" y="0"/>
                </a:moveTo>
                <a:lnTo>
                  <a:pt x="2858014" y="0"/>
                </a:lnTo>
                <a:lnTo>
                  <a:pt x="2858014" y="2011003"/>
                </a:lnTo>
                <a:lnTo>
                  <a:pt x="0" y="201100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5400000">
            <a:off x="9385623" y="-1584066"/>
            <a:ext cx="2154330" cy="3168132"/>
          </a:xfrm>
          <a:custGeom>
            <a:avLst/>
            <a:gdLst/>
            <a:ahLst/>
            <a:cxnLst/>
            <a:rect r="r" b="b" t="t" l="l"/>
            <a:pathLst>
              <a:path h="3168132" w="2154330">
                <a:moveTo>
                  <a:pt x="0" y="0"/>
                </a:moveTo>
                <a:lnTo>
                  <a:pt x="2154329" y="0"/>
                </a:lnTo>
                <a:lnTo>
                  <a:pt x="2154329" y="3168132"/>
                </a:lnTo>
                <a:lnTo>
                  <a:pt x="0" y="316813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731649" y="5963453"/>
            <a:ext cx="2421230" cy="2626581"/>
          </a:xfrm>
          <a:custGeom>
            <a:avLst/>
            <a:gdLst/>
            <a:ahLst/>
            <a:cxnLst/>
            <a:rect r="r" b="b" t="t" l="l"/>
            <a:pathLst>
              <a:path h="2626581" w="2421230">
                <a:moveTo>
                  <a:pt x="0" y="0"/>
                </a:moveTo>
                <a:lnTo>
                  <a:pt x="2421230" y="0"/>
                </a:lnTo>
                <a:lnTo>
                  <a:pt x="2421230" y="2626581"/>
                </a:lnTo>
                <a:lnTo>
                  <a:pt x="0" y="262658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7156549" y="2734501"/>
            <a:ext cx="1860926" cy="2736655"/>
          </a:xfrm>
          <a:custGeom>
            <a:avLst/>
            <a:gdLst/>
            <a:ahLst/>
            <a:cxnLst/>
            <a:rect r="r" b="b" t="t" l="l"/>
            <a:pathLst>
              <a:path h="2736655" w="1860926">
                <a:moveTo>
                  <a:pt x="0" y="0"/>
                </a:moveTo>
                <a:lnTo>
                  <a:pt x="1860926" y="0"/>
                </a:lnTo>
                <a:lnTo>
                  <a:pt x="1860926" y="2736655"/>
                </a:lnTo>
                <a:lnTo>
                  <a:pt x="0" y="273665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486111" y="9082332"/>
            <a:ext cx="2252570" cy="2419753"/>
          </a:xfrm>
          <a:custGeom>
            <a:avLst/>
            <a:gdLst/>
            <a:ahLst/>
            <a:cxnLst/>
            <a:rect r="r" b="b" t="t" l="l"/>
            <a:pathLst>
              <a:path h="2419753" w="2252570">
                <a:moveTo>
                  <a:pt x="0" y="0"/>
                </a:moveTo>
                <a:lnTo>
                  <a:pt x="2252570" y="0"/>
                </a:lnTo>
                <a:lnTo>
                  <a:pt x="2252570" y="2419753"/>
                </a:lnTo>
                <a:lnTo>
                  <a:pt x="0" y="2419753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7156549" y="-218700"/>
            <a:ext cx="1571430" cy="2448403"/>
          </a:xfrm>
          <a:custGeom>
            <a:avLst/>
            <a:gdLst/>
            <a:ahLst/>
            <a:cxnLst/>
            <a:rect r="r" b="b" t="t" l="l"/>
            <a:pathLst>
              <a:path h="2448403" w="1571430">
                <a:moveTo>
                  <a:pt x="0" y="0"/>
                </a:moveTo>
                <a:lnTo>
                  <a:pt x="1571430" y="0"/>
                </a:lnTo>
                <a:lnTo>
                  <a:pt x="1571430" y="2448403"/>
                </a:lnTo>
                <a:lnTo>
                  <a:pt x="0" y="2448403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477916" y="9082332"/>
            <a:ext cx="2161011" cy="2676928"/>
          </a:xfrm>
          <a:custGeom>
            <a:avLst/>
            <a:gdLst/>
            <a:ahLst/>
            <a:cxnLst/>
            <a:rect r="r" b="b" t="t" l="l"/>
            <a:pathLst>
              <a:path h="2676928" w="2161011">
                <a:moveTo>
                  <a:pt x="0" y="0"/>
                </a:moveTo>
                <a:lnTo>
                  <a:pt x="2161011" y="0"/>
                </a:lnTo>
                <a:lnTo>
                  <a:pt x="2161011" y="2676928"/>
                </a:lnTo>
                <a:lnTo>
                  <a:pt x="0" y="2676928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5400000">
            <a:off x="13531368" y="8702934"/>
            <a:ext cx="2154330" cy="3168132"/>
          </a:xfrm>
          <a:custGeom>
            <a:avLst/>
            <a:gdLst/>
            <a:ahLst/>
            <a:cxnLst/>
            <a:rect r="r" b="b" t="t" l="l"/>
            <a:pathLst>
              <a:path h="3168132" w="2154330">
                <a:moveTo>
                  <a:pt x="0" y="0"/>
                </a:moveTo>
                <a:lnTo>
                  <a:pt x="2154329" y="0"/>
                </a:lnTo>
                <a:lnTo>
                  <a:pt x="2154329" y="3168132"/>
                </a:lnTo>
                <a:lnTo>
                  <a:pt x="0" y="316813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-753440" y="1770161"/>
            <a:ext cx="2052082" cy="2864582"/>
          </a:xfrm>
          <a:custGeom>
            <a:avLst/>
            <a:gdLst/>
            <a:ahLst/>
            <a:cxnLst/>
            <a:rect r="r" b="b" t="t" l="l"/>
            <a:pathLst>
              <a:path h="2864582" w="2052082">
                <a:moveTo>
                  <a:pt x="0" y="0"/>
                </a:moveTo>
                <a:lnTo>
                  <a:pt x="2052082" y="0"/>
                </a:lnTo>
                <a:lnTo>
                  <a:pt x="2052082" y="2864581"/>
                </a:lnTo>
                <a:lnTo>
                  <a:pt x="0" y="286458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5123513" y="9304486"/>
            <a:ext cx="2783350" cy="2059679"/>
          </a:xfrm>
          <a:custGeom>
            <a:avLst/>
            <a:gdLst/>
            <a:ahLst/>
            <a:cxnLst/>
            <a:rect r="r" b="b" t="t" l="l"/>
            <a:pathLst>
              <a:path h="2059679" w="2783350">
                <a:moveTo>
                  <a:pt x="0" y="0"/>
                </a:moveTo>
                <a:lnTo>
                  <a:pt x="2783350" y="0"/>
                </a:lnTo>
                <a:lnTo>
                  <a:pt x="2783350" y="2059679"/>
                </a:lnTo>
                <a:lnTo>
                  <a:pt x="0" y="2059679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8392638" y="9209835"/>
            <a:ext cx="4256170" cy="1764376"/>
          </a:xfrm>
          <a:custGeom>
            <a:avLst/>
            <a:gdLst/>
            <a:ahLst/>
            <a:cxnLst/>
            <a:rect r="r" b="b" t="t" l="l"/>
            <a:pathLst>
              <a:path h="1764376" w="4256170">
                <a:moveTo>
                  <a:pt x="0" y="0"/>
                </a:moveTo>
                <a:lnTo>
                  <a:pt x="4256171" y="0"/>
                </a:lnTo>
                <a:lnTo>
                  <a:pt x="4256171" y="1764376"/>
                </a:lnTo>
                <a:lnTo>
                  <a:pt x="0" y="1764376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2475478" y="-735676"/>
            <a:ext cx="4256170" cy="1764376"/>
          </a:xfrm>
          <a:custGeom>
            <a:avLst/>
            <a:gdLst/>
            <a:ahLst/>
            <a:cxnLst/>
            <a:rect r="r" b="b" t="t" l="l"/>
            <a:pathLst>
              <a:path h="1764376" w="4256170">
                <a:moveTo>
                  <a:pt x="0" y="0"/>
                </a:moveTo>
                <a:lnTo>
                  <a:pt x="4256171" y="0"/>
                </a:lnTo>
                <a:lnTo>
                  <a:pt x="4256171" y="1764376"/>
                </a:lnTo>
                <a:lnTo>
                  <a:pt x="0" y="1764376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-753440" y="-1493984"/>
            <a:ext cx="2767605" cy="2987968"/>
          </a:xfrm>
          <a:custGeom>
            <a:avLst/>
            <a:gdLst/>
            <a:ahLst/>
            <a:cxnLst/>
            <a:rect r="r" b="b" t="t" l="l"/>
            <a:pathLst>
              <a:path h="2987968" w="2767605">
                <a:moveTo>
                  <a:pt x="0" y="0"/>
                </a:moveTo>
                <a:lnTo>
                  <a:pt x="2767605" y="0"/>
                </a:lnTo>
                <a:lnTo>
                  <a:pt x="2767605" y="2987968"/>
                </a:lnTo>
                <a:lnTo>
                  <a:pt x="0" y="2987968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2014165" y="-218700"/>
            <a:ext cx="3392321" cy="882004"/>
          </a:xfrm>
          <a:custGeom>
            <a:avLst/>
            <a:gdLst/>
            <a:ahLst/>
            <a:cxnLst/>
            <a:rect r="r" b="b" t="t" l="l"/>
            <a:pathLst>
              <a:path h="882004" w="3392321">
                <a:moveTo>
                  <a:pt x="0" y="0"/>
                </a:moveTo>
                <a:lnTo>
                  <a:pt x="3392321" y="0"/>
                </a:lnTo>
                <a:lnTo>
                  <a:pt x="3392321" y="882004"/>
                </a:lnTo>
                <a:lnTo>
                  <a:pt x="0" y="882004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5123513" y="5748755"/>
            <a:ext cx="8710999" cy="68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02"/>
              </a:lnSpc>
              <a:spcBef>
                <a:spcPct val="0"/>
              </a:spcBef>
            </a:pPr>
            <a:r>
              <a:rPr lang="en-US" sz="4200" spc="21" strike="noStrike" u="none">
                <a:solidFill>
                  <a:srgbClr val="FFFFFF"/>
                </a:solidFill>
                <a:latin typeface="Roca One"/>
              </a:rPr>
              <a:t>SOLAR POWERED CHARGER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691354" y="6830639"/>
            <a:ext cx="8710999" cy="133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37"/>
              </a:lnSpc>
            </a:pPr>
            <a:r>
              <a:rPr lang="en-US" sz="2700" spc="13">
                <a:solidFill>
                  <a:srgbClr val="FFFFFF"/>
                </a:solidFill>
                <a:latin typeface="Montserrat"/>
              </a:rPr>
              <a:t>Bhanuprakash-PES2UG23EC033</a:t>
            </a:r>
          </a:p>
          <a:p>
            <a:pPr algn="ctr">
              <a:lnSpc>
                <a:spcPts val="3537"/>
              </a:lnSpc>
            </a:pPr>
            <a:r>
              <a:rPr lang="en-US" sz="2700" spc="13">
                <a:solidFill>
                  <a:srgbClr val="FFFFFF"/>
                </a:solidFill>
                <a:latin typeface="Montserrat"/>
              </a:rPr>
              <a:t>Dheeksha-PES2UG23CS170</a:t>
            </a:r>
          </a:p>
          <a:p>
            <a:pPr algn="ctr">
              <a:lnSpc>
                <a:spcPts val="3537"/>
              </a:lnSpc>
            </a:pPr>
            <a:r>
              <a:rPr lang="en-US" sz="2700" spc="13">
                <a:solidFill>
                  <a:srgbClr val="FFFFFF"/>
                </a:solidFill>
                <a:latin typeface="Montserrat"/>
              </a:rPr>
              <a:t>Daneshwari-PES2UG23CS160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847968" y="1210438"/>
            <a:ext cx="8121607" cy="8047862"/>
            <a:chOff x="0" y="0"/>
            <a:chExt cx="9612282" cy="9525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612281" cy="9525000"/>
            </a:xfrm>
            <a:custGeom>
              <a:avLst/>
              <a:gdLst/>
              <a:ahLst/>
              <a:cxnLst/>
              <a:rect r="r" b="b" t="t" l="l"/>
              <a:pathLst>
                <a:path h="9525000" w="9612281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326818" y="0"/>
                    <a:pt x="730533" y="0"/>
                  </a:cubicBezTo>
                  <a:lnTo>
                    <a:pt x="8881748" y="0"/>
                  </a:lnTo>
                  <a:cubicBezTo>
                    <a:pt x="9285464" y="0"/>
                    <a:pt x="9612281" y="217170"/>
                    <a:pt x="9612281" y="482600"/>
                  </a:cubicBezTo>
                  <a:lnTo>
                    <a:pt x="9612281" y="9042400"/>
                  </a:lnTo>
                  <a:cubicBezTo>
                    <a:pt x="9612281" y="9309100"/>
                    <a:pt x="9285464" y="9525000"/>
                    <a:pt x="8881748" y="9525000"/>
                  </a:cubicBezTo>
                  <a:lnTo>
                    <a:pt x="730533" y="9525000"/>
                  </a:lnTo>
                  <a:cubicBezTo>
                    <a:pt x="32874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3"/>
              <a:stretch>
                <a:fillRect l="-24786" t="0" r="-24786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268571" y="557213"/>
            <a:ext cx="7365133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307"/>
              </a:lnSpc>
              <a:spcBef>
                <a:spcPct val="0"/>
              </a:spcBef>
            </a:pPr>
            <a:r>
              <a:rPr lang="en-US" sz="6089" spc="97">
                <a:solidFill>
                  <a:srgbClr val="000000"/>
                </a:solidFill>
                <a:latin typeface="TT Milks Casual 700 One"/>
              </a:rPr>
              <a:t>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1142" y="1734057"/>
            <a:ext cx="9626826" cy="7524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9346" indent="-434673" lvl="1">
              <a:lnSpc>
                <a:spcPts val="5435"/>
              </a:lnSpc>
              <a:spcBef>
                <a:spcPct val="0"/>
              </a:spcBef>
              <a:buFont typeface="Arial"/>
              <a:buChar char="•"/>
            </a:pPr>
            <a:r>
              <a:rPr lang="en-US" sz="4026" spc="241">
                <a:solidFill>
                  <a:srgbClr val="000000"/>
                </a:solidFill>
                <a:latin typeface="Montserrat"/>
              </a:rPr>
              <a:t>S</a:t>
            </a:r>
            <a:r>
              <a:rPr lang="en-US" sz="4026" spc="241" u="none">
                <a:solidFill>
                  <a:srgbClr val="000000"/>
                </a:solidFill>
                <a:latin typeface="Montserrat"/>
              </a:rPr>
              <a:t>olar-powered chargers harness sunlight to generate electricity for charging various devices.</a:t>
            </a:r>
          </a:p>
          <a:p>
            <a:pPr marL="869346" indent="-434673" lvl="1">
              <a:lnSpc>
                <a:spcPts val="5435"/>
              </a:lnSpc>
              <a:spcBef>
                <a:spcPct val="0"/>
              </a:spcBef>
              <a:buFont typeface="Arial"/>
              <a:buChar char="•"/>
            </a:pPr>
            <a:r>
              <a:rPr lang="en-US" sz="4026" spc="241" u="none">
                <a:solidFill>
                  <a:srgbClr val="000000"/>
                </a:solidFill>
                <a:latin typeface="Montserrat"/>
              </a:rPr>
              <a:t>They are eco-friendly, renewable, and portable energy solutions.</a:t>
            </a:r>
          </a:p>
          <a:p>
            <a:pPr marL="869346" indent="-434673" lvl="1">
              <a:lnSpc>
                <a:spcPts val="5435"/>
              </a:lnSpc>
              <a:spcBef>
                <a:spcPct val="0"/>
              </a:spcBef>
              <a:buFont typeface="Arial"/>
              <a:buChar char="•"/>
            </a:pPr>
            <a:r>
              <a:rPr lang="en-US" sz="4026" spc="241" u="none">
                <a:solidFill>
                  <a:srgbClr val="000000"/>
                </a:solidFill>
                <a:latin typeface="Montserrat"/>
              </a:rPr>
              <a:t>Let's delve deeper into how they work and their advantages.</a:t>
            </a:r>
          </a:p>
          <a:p>
            <a:pPr marL="0" indent="0" lvl="0">
              <a:lnSpc>
                <a:spcPts val="543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16591" y="306780"/>
            <a:ext cx="9257800" cy="185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07"/>
              </a:lnSpc>
              <a:spcBef>
                <a:spcPct val="0"/>
              </a:spcBef>
            </a:pPr>
            <a:r>
              <a:rPr lang="en-US" sz="6089" spc="97">
                <a:solidFill>
                  <a:srgbClr val="000000"/>
                </a:solidFill>
                <a:latin typeface="TT Milks Casual 700 One Semi-Bold"/>
              </a:rPr>
              <a:t>COMPONENTS OF SOLAR-POWERED CHARGER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879853" y="2164155"/>
            <a:ext cx="14207074" cy="7460462"/>
            <a:chOff x="0" y="0"/>
            <a:chExt cx="3950192" cy="20743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950192" cy="2074337"/>
            </a:xfrm>
            <a:custGeom>
              <a:avLst/>
              <a:gdLst/>
              <a:ahLst/>
              <a:cxnLst/>
              <a:rect r="r" b="b" t="t" l="l"/>
              <a:pathLst>
                <a:path h="2074337" w="3950192">
                  <a:moveTo>
                    <a:pt x="10354" y="0"/>
                  </a:moveTo>
                  <a:lnTo>
                    <a:pt x="3939838" y="0"/>
                  </a:lnTo>
                  <a:cubicBezTo>
                    <a:pt x="3945556" y="0"/>
                    <a:pt x="3950192" y="4636"/>
                    <a:pt x="3950192" y="10354"/>
                  </a:cubicBezTo>
                  <a:lnTo>
                    <a:pt x="3950192" y="2063983"/>
                  </a:lnTo>
                  <a:cubicBezTo>
                    <a:pt x="3950192" y="2069701"/>
                    <a:pt x="3945556" y="2074337"/>
                    <a:pt x="3939838" y="2074337"/>
                  </a:cubicBezTo>
                  <a:lnTo>
                    <a:pt x="10354" y="2074337"/>
                  </a:lnTo>
                  <a:cubicBezTo>
                    <a:pt x="4636" y="2074337"/>
                    <a:pt x="0" y="2069701"/>
                    <a:pt x="0" y="2063983"/>
                  </a:cubicBezTo>
                  <a:lnTo>
                    <a:pt x="0" y="10354"/>
                  </a:lnTo>
                  <a:cubicBezTo>
                    <a:pt x="0" y="4636"/>
                    <a:pt x="4636" y="0"/>
                    <a:pt x="10354" y="0"/>
                  </a:cubicBezTo>
                  <a:close/>
                </a:path>
              </a:pathLst>
            </a:custGeom>
            <a:solidFill>
              <a:srgbClr val="79A3A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950192" cy="21124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49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4964015" y="6911697"/>
            <a:ext cx="2245824" cy="3135034"/>
          </a:xfrm>
          <a:custGeom>
            <a:avLst/>
            <a:gdLst/>
            <a:ahLst/>
            <a:cxnLst/>
            <a:rect r="r" b="b" t="t" l="l"/>
            <a:pathLst>
              <a:path h="3135034" w="2245824">
                <a:moveTo>
                  <a:pt x="0" y="0"/>
                </a:moveTo>
                <a:lnTo>
                  <a:pt x="2245824" y="0"/>
                </a:lnTo>
                <a:lnTo>
                  <a:pt x="2245824" y="3135034"/>
                </a:lnTo>
                <a:lnTo>
                  <a:pt x="0" y="31350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1542470"/>
            <a:ext cx="2023526" cy="3057525"/>
          </a:xfrm>
          <a:custGeom>
            <a:avLst/>
            <a:gdLst/>
            <a:ahLst/>
            <a:cxnLst/>
            <a:rect r="r" b="b" t="t" l="l"/>
            <a:pathLst>
              <a:path h="3057525" w="2023526">
                <a:moveTo>
                  <a:pt x="0" y="0"/>
                </a:moveTo>
                <a:lnTo>
                  <a:pt x="2023526" y="0"/>
                </a:lnTo>
                <a:lnTo>
                  <a:pt x="2023526" y="3057525"/>
                </a:lnTo>
                <a:lnTo>
                  <a:pt x="0" y="30575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51422" y="2643054"/>
            <a:ext cx="14035505" cy="6906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203096" indent="-601548" lvl="1">
              <a:lnSpc>
                <a:spcPts val="7801"/>
              </a:lnSpc>
              <a:buFont typeface="Arial"/>
              <a:buChar char="•"/>
            </a:pPr>
            <a:r>
              <a:rPr lang="en-US" sz="5572">
                <a:solidFill>
                  <a:srgbClr val="FFFFFF"/>
                </a:solidFill>
                <a:latin typeface="Canva Sans Bold"/>
              </a:rPr>
              <a:t>Solar</a:t>
            </a:r>
            <a:r>
              <a:rPr lang="en-US" sz="5572">
                <a:solidFill>
                  <a:srgbClr val="FFFFFF"/>
                </a:solidFill>
                <a:latin typeface="Canva Sans Bold"/>
              </a:rPr>
              <a:t> Panels: Absorption of Sunlight</a:t>
            </a:r>
          </a:p>
          <a:p>
            <a:pPr marL="1203096" indent="-601548" lvl="1">
              <a:lnSpc>
                <a:spcPts val="7801"/>
              </a:lnSpc>
              <a:buFont typeface="Arial"/>
              <a:buChar char="•"/>
            </a:pPr>
            <a:r>
              <a:rPr lang="en-US" sz="5572">
                <a:solidFill>
                  <a:srgbClr val="FFFFFF"/>
                </a:solidFill>
                <a:latin typeface="Canva Sans Bold"/>
              </a:rPr>
              <a:t>Charge Controller: Regulation of Charging Process</a:t>
            </a:r>
          </a:p>
          <a:p>
            <a:pPr marL="1203096" indent="-601548" lvl="1">
              <a:lnSpc>
                <a:spcPts val="7801"/>
              </a:lnSpc>
              <a:buFont typeface="Arial"/>
              <a:buChar char="•"/>
            </a:pPr>
            <a:r>
              <a:rPr lang="en-US" sz="5572">
                <a:solidFill>
                  <a:srgbClr val="FFFFFF"/>
                </a:solidFill>
                <a:latin typeface="Canva Sans Bold"/>
              </a:rPr>
              <a:t>Battery: Storage of Electrical Energy</a:t>
            </a:r>
          </a:p>
          <a:p>
            <a:pPr marL="1203096" indent="-601548" lvl="1">
              <a:lnSpc>
                <a:spcPts val="7801"/>
              </a:lnSpc>
              <a:buFont typeface="Arial"/>
              <a:buChar char="•"/>
            </a:pPr>
            <a:r>
              <a:rPr lang="en-US" sz="5572">
                <a:solidFill>
                  <a:srgbClr val="FFFFFF"/>
                </a:solidFill>
                <a:latin typeface="Canva Sans Bold"/>
              </a:rPr>
              <a:t>Output Ports: Supplying Power to Devices</a:t>
            </a:r>
          </a:p>
          <a:p>
            <a:pPr>
              <a:lnSpc>
                <a:spcPts val="7801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3380" y="1559128"/>
            <a:ext cx="16625920" cy="3022379"/>
            <a:chOff x="0" y="0"/>
            <a:chExt cx="4378843" cy="79601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78843" cy="796017"/>
            </a:xfrm>
            <a:custGeom>
              <a:avLst/>
              <a:gdLst/>
              <a:ahLst/>
              <a:cxnLst/>
              <a:rect r="r" b="b" t="t" l="l"/>
              <a:pathLst>
                <a:path h="796017" w="4378843">
                  <a:moveTo>
                    <a:pt x="6985" y="0"/>
                  </a:moveTo>
                  <a:lnTo>
                    <a:pt x="4371858" y="0"/>
                  </a:lnTo>
                  <a:cubicBezTo>
                    <a:pt x="4375716" y="0"/>
                    <a:pt x="4378843" y="3127"/>
                    <a:pt x="4378843" y="6985"/>
                  </a:cubicBezTo>
                  <a:lnTo>
                    <a:pt x="4378843" y="789033"/>
                  </a:lnTo>
                  <a:cubicBezTo>
                    <a:pt x="4378843" y="790885"/>
                    <a:pt x="4378107" y="792662"/>
                    <a:pt x="4376798" y="793972"/>
                  </a:cubicBezTo>
                  <a:cubicBezTo>
                    <a:pt x="4375488" y="795282"/>
                    <a:pt x="4373711" y="796017"/>
                    <a:pt x="4371858" y="796017"/>
                  </a:cubicBezTo>
                  <a:lnTo>
                    <a:pt x="6985" y="796017"/>
                  </a:lnTo>
                  <a:cubicBezTo>
                    <a:pt x="5132" y="796017"/>
                    <a:pt x="3356" y="795282"/>
                    <a:pt x="2046" y="793972"/>
                  </a:cubicBezTo>
                  <a:cubicBezTo>
                    <a:pt x="736" y="792662"/>
                    <a:pt x="0" y="790885"/>
                    <a:pt x="0" y="789033"/>
                  </a:cubicBezTo>
                  <a:lnTo>
                    <a:pt x="0" y="6985"/>
                  </a:lnTo>
                  <a:cubicBezTo>
                    <a:pt x="0" y="5132"/>
                    <a:pt x="736" y="3356"/>
                    <a:pt x="2046" y="2046"/>
                  </a:cubicBezTo>
                  <a:cubicBezTo>
                    <a:pt x="3356" y="736"/>
                    <a:pt x="5132" y="0"/>
                    <a:pt x="6985" y="0"/>
                  </a:cubicBezTo>
                  <a:close/>
                </a:path>
              </a:pathLst>
            </a:custGeom>
            <a:solidFill>
              <a:srgbClr val="A1C9C7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378843" cy="8436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33380" y="4813492"/>
            <a:ext cx="16625920" cy="2158859"/>
            <a:chOff x="0" y="0"/>
            <a:chExt cx="4378843" cy="5685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378843" cy="568588"/>
            </a:xfrm>
            <a:custGeom>
              <a:avLst/>
              <a:gdLst/>
              <a:ahLst/>
              <a:cxnLst/>
              <a:rect r="r" b="b" t="t" l="l"/>
              <a:pathLst>
                <a:path h="568588" w="4378843">
                  <a:moveTo>
                    <a:pt x="6985" y="0"/>
                  </a:moveTo>
                  <a:lnTo>
                    <a:pt x="4371858" y="0"/>
                  </a:lnTo>
                  <a:cubicBezTo>
                    <a:pt x="4375716" y="0"/>
                    <a:pt x="4378843" y="3127"/>
                    <a:pt x="4378843" y="6985"/>
                  </a:cubicBezTo>
                  <a:lnTo>
                    <a:pt x="4378843" y="561604"/>
                  </a:lnTo>
                  <a:cubicBezTo>
                    <a:pt x="4378843" y="563456"/>
                    <a:pt x="4378107" y="565233"/>
                    <a:pt x="4376798" y="566543"/>
                  </a:cubicBezTo>
                  <a:cubicBezTo>
                    <a:pt x="4375488" y="567852"/>
                    <a:pt x="4373711" y="568588"/>
                    <a:pt x="4371858" y="568588"/>
                  </a:cubicBezTo>
                  <a:lnTo>
                    <a:pt x="6985" y="568588"/>
                  </a:lnTo>
                  <a:cubicBezTo>
                    <a:pt x="5132" y="568588"/>
                    <a:pt x="3356" y="567852"/>
                    <a:pt x="2046" y="566543"/>
                  </a:cubicBezTo>
                  <a:cubicBezTo>
                    <a:pt x="736" y="565233"/>
                    <a:pt x="0" y="563456"/>
                    <a:pt x="0" y="561604"/>
                  </a:cubicBezTo>
                  <a:lnTo>
                    <a:pt x="0" y="6985"/>
                  </a:lnTo>
                  <a:cubicBezTo>
                    <a:pt x="0" y="5132"/>
                    <a:pt x="736" y="3356"/>
                    <a:pt x="2046" y="2046"/>
                  </a:cubicBezTo>
                  <a:cubicBezTo>
                    <a:pt x="3356" y="736"/>
                    <a:pt x="5132" y="0"/>
                    <a:pt x="6985" y="0"/>
                  </a:cubicBezTo>
                  <a:close/>
                </a:path>
              </a:pathLst>
            </a:custGeom>
            <a:solidFill>
              <a:srgbClr val="79A3A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378843" cy="6162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33380" y="7326078"/>
            <a:ext cx="16625920" cy="2695445"/>
            <a:chOff x="0" y="0"/>
            <a:chExt cx="4378843" cy="70991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378843" cy="709911"/>
            </a:xfrm>
            <a:custGeom>
              <a:avLst/>
              <a:gdLst/>
              <a:ahLst/>
              <a:cxnLst/>
              <a:rect r="r" b="b" t="t" l="l"/>
              <a:pathLst>
                <a:path h="709911" w="4378843">
                  <a:moveTo>
                    <a:pt x="6985" y="0"/>
                  </a:moveTo>
                  <a:lnTo>
                    <a:pt x="4371858" y="0"/>
                  </a:lnTo>
                  <a:cubicBezTo>
                    <a:pt x="4375716" y="0"/>
                    <a:pt x="4378843" y="3127"/>
                    <a:pt x="4378843" y="6985"/>
                  </a:cubicBezTo>
                  <a:lnTo>
                    <a:pt x="4378843" y="702927"/>
                  </a:lnTo>
                  <a:cubicBezTo>
                    <a:pt x="4378843" y="704779"/>
                    <a:pt x="4378107" y="706556"/>
                    <a:pt x="4376798" y="707866"/>
                  </a:cubicBezTo>
                  <a:cubicBezTo>
                    <a:pt x="4375488" y="709175"/>
                    <a:pt x="4373711" y="709911"/>
                    <a:pt x="4371858" y="709911"/>
                  </a:cubicBezTo>
                  <a:lnTo>
                    <a:pt x="6985" y="709911"/>
                  </a:lnTo>
                  <a:cubicBezTo>
                    <a:pt x="5132" y="709911"/>
                    <a:pt x="3356" y="709175"/>
                    <a:pt x="2046" y="707866"/>
                  </a:cubicBezTo>
                  <a:cubicBezTo>
                    <a:pt x="736" y="706556"/>
                    <a:pt x="0" y="704779"/>
                    <a:pt x="0" y="702927"/>
                  </a:cubicBezTo>
                  <a:lnTo>
                    <a:pt x="0" y="6985"/>
                  </a:lnTo>
                  <a:cubicBezTo>
                    <a:pt x="0" y="5132"/>
                    <a:pt x="736" y="3356"/>
                    <a:pt x="2046" y="2046"/>
                  </a:cubicBezTo>
                  <a:cubicBezTo>
                    <a:pt x="3356" y="736"/>
                    <a:pt x="5132" y="0"/>
                    <a:pt x="6985" y="0"/>
                  </a:cubicBezTo>
                  <a:close/>
                </a:path>
              </a:pathLst>
            </a:custGeom>
            <a:solidFill>
              <a:srgbClr val="A1C9C7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4378843" cy="7575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1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633380" y="2128540"/>
            <a:ext cx="16208472" cy="2452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09657" indent="-504829" lvl="1">
              <a:lnSpc>
                <a:spcPts val="6547"/>
              </a:lnSpc>
              <a:buFont typeface="Arial"/>
              <a:buChar char="•"/>
            </a:pPr>
            <a:r>
              <a:rPr lang="en-US" sz="4676">
                <a:solidFill>
                  <a:srgbClr val="2D2A29"/>
                </a:solidFill>
                <a:latin typeface="Montserrat Medium"/>
              </a:rPr>
              <a:t>Solar panels absorb sunlight and convert it into DC electricity.</a:t>
            </a:r>
          </a:p>
          <a:p>
            <a:pPr algn="ctr">
              <a:lnSpc>
                <a:spcPts val="6547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4873707"/>
            <a:ext cx="17109938" cy="2452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14718" indent="-507359" lvl="1">
              <a:lnSpc>
                <a:spcPts val="6579"/>
              </a:lnSpc>
              <a:buFont typeface="Arial"/>
              <a:buChar char="•"/>
            </a:pPr>
            <a:r>
              <a:rPr lang="en-US" sz="4699">
                <a:solidFill>
                  <a:srgbClr val="FFFFFF"/>
                </a:solidFill>
                <a:latin typeface="Montserrat Medium"/>
              </a:rPr>
              <a:t>Charge controller regulates voltage and current to prevent overcharging.</a:t>
            </a:r>
          </a:p>
          <a:p>
            <a:pPr algn="ctr">
              <a:lnSpc>
                <a:spcPts val="657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794367" y="7834629"/>
            <a:ext cx="16464933" cy="2452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14718" indent="-507359" lvl="1">
              <a:lnSpc>
                <a:spcPts val="6579"/>
              </a:lnSpc>
              <a:buFont typeface="Arial"/>
              <a:buChar char="•"/>
            </a:pPr>
            <a:r>
              <a:rPr lang="en-US" sz="4699">
                <a:solidFill>
                  <a:srgbClr val="2D2A29"/>
                </a:solidFill>
                <a:latin typeface="Montserrat Medium"/>
              </a:rPr>
              <a:t>Electricity stored in the battery powers devices connected via USB ports.</a:t>
            </a:r>
          </a:p>
          <a:p>
            <a:pPr algn="ctr">
              <a:lnSpc>
                <a:spcPts val="657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-316569" y="514052"/>
            <a:ext cx="16627022" cy="340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2"/>
              </a:lnSpc>
            </a:pPr>
            <a:r>
              <a:rPr lang="en-US" sz="7468" spc="119">
                <a:solidFill>
                  <a:srgbClr val="000000"/>
                </a:solidFill>
                <a:latin typeface="TT Milks Casual 700 One"/>
              </a:rPr>
              <a:t> WORKING PRINCIPLE</a:t>
            </a:r>
          </a:p>
          <a:p>
            <a:pPr algn="ctr">
              <a:lnSpc>
                <a:spcPts val="8962"/>
              </a:lnSpc>
            </a:pPr>
          </a:p>
          <a:p>
            <a:pPr algn="ctr" marL="0" indent="0" lvl="0">
              <a:lnSpc>
                <a:spcPts val="896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08750" y="1019175"/>
            <a:ext cx="10394701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07"/>
              </a:lnSpc>
              <a:spcBef>
                <a:spcPct val="0"/>
              </a:spcBef>
            </a:pPr>
            <a:r>
              <a:rPr lang="en-US" sz="6089" spc="97">
                <a:solidFill>
                  <a:srgbClr val="000000"/>
                </a:solidFill>
                <a:latin typeface="TT Milks Casual 700 One"/>
              </a:rPr>
              <a:t>ADVANTAGES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488908" y="7047387"/>
            <a:ext cx="19265816" cy="3845765"/>
          </a:xfrm>
          <a:custGeom>
            <a:avLst/>
            <a:gdLst/>
            <a:ahLst/>
            <a:cxnLst/>
            <a:rect r="r" b="b" t="t" l="l"/>
            <a:pathLst>
              <a:path h="3845765" w="19265816">
                <a:moveTo>
                  <a:pt x="0" y="0"/>
                </a:moveTo>
                <a:lnTo>
                  <a:pt x="19265816" y="0"/>
                </a:lnTo>
                <a:lnTo>
                  <a:pt x="19265816" y="3845765"/>
                </a:lnTo>
                <a:lnTo>
                  <a:pt x="0" y="38457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16882" r="0" b="-11688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6125" y="2089788"/>
            <a:ext cx="17774085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Canva Sans"/>
              </a:rPr>
              <a:t>Renewable &amp; Sustainable: Harnesses abundant sunlight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23137" y="3086738"/>
            <a:ext cx="16075621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Canva Sans"/>
              </a:rPr>
              <a:t>Environmentally Friendly: Reduces carbon footprint.</a:t>
            </a:r>
          </a:p>
          <a:p>
            <a:pPr algn="ctr">
              <a:lnSpc>
                <a:spcPts val="70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139238" y="4274503"/>
            <a:ext cx="95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723137" y="4216400"/>
            <a:ext cx="15554723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Canva Sans"/>
              </a:rPr>
              <a:t>Portable &amp; Convenient: Ideal for outdoor activities.</a:t>
            </a:r>
          </a:p>
          <a:p>
            <a:pPr algn="ctr">
              <a:lnSpc>
                <a:spcPts val="70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723137" y="5174300"/>
            <a:ext cx="1436380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Canva Sans"/>
              </a:rPr>
              <a:t>Cost-effective: Saves money on electricity bills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333750" y="1866243"/>
            <a:ext cx="11620500" cy="6554514"/>
            <a:chOff x="0" y="0"/>
            <a:chExt cx="3060543" cy="17262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60543" cy="1726292"/>
            </a:xfrm>
            <a:custGeom>
              <a:avLst/>
              <a:gdLst/>
              <a:ahLst/>
              <a:cxnLst/>
              <a:rect r="r" b="b" t="t" l="l"/>
              <a:pathLst>
                <a:path h="1726292" w="3060543">
                  <a:moveTo>
                    <a:pt x="12658" y="0"/>
                  </a:moveTo>
                  <a:lnTo>
                    <a:pt x="3047885" y="0"/>
                  </a:lnTo>
                  <a:cubicBezTo>
                    <a:pt x="3051242" y="0"/>
                    <a:pt x="3054462" y="1334"/>
                    <a:pt x="3056836" y="3708"/>
                  </a:cubicBezTo>
                  <a:cubicBezTo>
                    <a:pt x="3059210" y="6081"/>
                    <a:pt x="3060543" y="9301"/>
                    <a:pt x="3060543" y="12658"/>
                  </a:cubicBezTo>
                  <a:lnTo>
                    <a:pt x="3060543" y="1713633"/>
                  </a:lnTo>
                  <a:cubicBezTo>
                    <a:pt x="3060543" y="1716991"/>
                    <a:pt x="3059210" y="1720210"/>
                    <a:pt x="3056836" y="1722584"/>
                  </a:cubicBezTo>
                  <a:cubicBezTo>
                    <a:pt x="3054462" y="1724958"/>
                    <a:pt x="3051242" y="1726292"/>
                    <a:pt x="3047885" y="1726292"/>
                  </a:cubicBezTo>
                  <a:lnTo>
                    <a:pt x="12658" y="1726292"/>
                  </a:lnTo>
                  <a:cubicBezTo>
                    <a:pt x="9301" y="1726292"/>
                    <a:pt x="6081" y="1724958"/>
                    <a:pt x="3708" y="1722584"/>
                  </a:cubicBezTo>
                  <a:cubicBezTo>
                    <a:pt x="1334" y="1720210"/>
                    <a:pt x="0" y="1716991"/>
                    <a:pt x="0" y="1713633"/>
                  </a:cubicBezTo>
                  <a:lnTo>
                    <a:pt x="0" y="12658"/>
                  </a:lnTo>
                  <a:cubicBezTo>
                    <a:pt x="0" y="9301"/>
                    <a:pt x="1334" y="6081"/>
                    <a:pt x="3708" y="3708"/>
                  </a:cubicBezTo>
                  <a:cubicBezTo>
                    <a:pt x="6081" y="1334"/>
                    <a:pt x="9301" y="0"/>
                    <a:pt x="12658" y="0"/>
                  </a:cubicBezTo>
                  <a:close/>
                </a:path>
              </a:pathLst>
            </a:custGeom>
            <a:solidFill>
              <a:srgbClr val="79A3A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060543" cy="17643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033695" y="3606058"/>
            <a:ext cx="10220609" cy="3733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249"/>
              </a:lnSpc>
            </a:pPr>
            <a:r>
              <a:rPr lang="en-US" sz="14999">
                <a:solidFill>
                  <a:srgbClr val="FFFFFF"/>
                </a:solidFill>
                <a:latin typeface="TT Milks Casual 700 One"/>
              </a:rPr>
              <a:t>Thank you!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929170" y="8215107"/>
            <a:ext cx="2597284" cy="2823135"/>
          </a:xfrm>
          <a:custGeom>
            <a:avLst/>
            <a:gdLst/>
            <a:ahLst/>
            <a:cxnLst/>
            <a:rect r="r" b="b" t="t" l="l"/>
            <a:pathLst>
              <a:path h="2823135" w="2597284">
                <a:moveTo>
                  <a:pt x="0" y="0"/>
                </a:moveTo>
                <a:lnTo>
                  <a:pt x="2597284" y="0"/>
                </a:lnTo>
                <a:lnTo>
                  <a:pt x="2597284" y="2823135"/>
                </a:lnTo>
                <a:lnTo>
                  <a:pt x="0" y="28231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298642" y="5339592"/>
            <a:ext cx="2597284" cy="2172274"/>
          </a:xfrm>
          <a:custGeom>
            <a:avLst/>
            <a:gdLst/>
            <a:ahLst/>
            <a:cxnLst/>
            <a:rect r="r" b="b" t="t" l="l"/>
            <a:pathLst>
              <a:path h="2172274" w="2597284">
                <a:moveTo>
                  <a:pt x="0" y="0"/>
                </a:moveTo>
                <a:lnTo>
                  <a:pt x="2597284" y="0"/>
                </a:lnTo>
                <a:lnTo>
                  <a:pt x="2597284" y="2172274"/>
                </a:lnTo>
                <a:lnTo>
                  <a:pt x="0" y="21722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713597" y="-1030585"/>
            <a:ext cx="2858015" cy="2011003"/>
          </a:xfrm>
          <a:custGeom>
            <a:avLst/>
            <a:gdLst/>
            <a:ahLst/>
            <a:cxnLst/>
            <a:rect r="r" b="b" t="t" l="l"/>
            <a:pathLst>
              <a:path h="2011003" w="2858015">
                <a:moveTo>
                  <a:pt x="0" y="0"/>
                </a:moveTo>
                <a:lnTo>
                  <a:pt x="2858014" y="0"/>
                </a:lnTo>
                <a:lnTo>
                  <a:pt x="2858014" y="2011003"/>
                </a:lnTo>
                <a:lnTo>
                  <a:pt x="0" y="201100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5400000">
            <a:off x="9385623" y="-1584066"/>
            <a:ext cx="2154330" cy="3168132"/>
          </a:xfrm>
          <a:custGeom>
            <a:avLst/>
            <a:gdLst/>
            <a:ahLst/>
            <a:cxnLst/>
            <a:rect r="r" b="b" t="t" l="l"/>
            <a:pathLst>
              <a:path h="3168132" w="2154330">
                <a:moveTo>
                  <a:pt x="0" y="0"/>
                </a:moveTo>
                <a:lnTo>
                  <a:pt x="2154329" y="0"/>
                </a:lnTo>
                <a:lnTo>
                  <a:pt x="2154329" y="3168132"/>
                </a:lnTo>
                <a:lnTo>
                  <a:pt x="0" y="316813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731649" y="5963453"/>
            <a:ext cx="2421230" cy="2626581"/>
          </a:xfrm>
          <a:custGeom>
            <a:avLst/>
            <a:gdLst/>
            <a:ahLst/>
            <a:cxnLst/>
            <a:rect r="r" b="b" t="t" l="l"/>
            <a:pathLst>
              <a:path h="2626581" w="2421230">
                <a:moveTo>
                  <a:pt x="0" y="0"/>
                </a:moveTo>
                <a:lnTo>
                  <a:pt x="2421230" y="0"/>
                </a:lnTo>
                <a:lnTo>
                  <a:pt x="2421230" y="2626581"/>
                </a:lnTo>
                <a:lnTo>
                  <a:pt x="0" y="262658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7156549" y="2734501"/>
            <a:ext cx="1860926" cy="2736655"/>
          </a:xfrm>
          <a:custGeom>
            <a:avLst/>
            <a:gdLst/>
            <a:ahLst/>
            <a:cxnLst/>
            <a:rect r="r" b="b" t="t" l="l"/>
            <a:pathLst>
              <a:path h="2736655" w="1860926">
                <a:moveTo>
                  <a:pt x="0" y="0"/>
                </a:moveTo>
                <a:lnTo>
                  <a:pt x="1860926" y="0"/>
                </a:lnTo>
                <a:lnTo>
                  <a:pt x="1860926" y="2736655"/>
                </a:lnTo>
                <a:lnTo>
                  <a:pt x="0" y="273665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486111" y="9082332"/>
            <a:ext cx="2252570" cy="2419753"/>
          </a:xfrm>
          <a:custGeom>
            <a:avLst/>
            <a:gdLst/>
            <a:ahLst/>
            <a:cxnLst/>
            <a:rect r="r" b="b" t="t" l="l"/>
            <a:pathLst>
              <a:path h="2419753" w="2252570">
                <a:moveTo>
                  <a:pt x="0" y="0"/>
                </a:moveTo>
                <a:lnTo>
                  <a:pt x="2252570" y="0"/>
                </a:lnTo>
                <a:lnTo>
                  <a:pt x="2252570" y="2419753"/>
                </a:lnTo>
                <a:lnTo>
                  <a:pt x="0" y="2419753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7156549" y="-218700"/>
            <a:ext cx="1571430" cy="2448403"/>
          </a:xfrm>
          <a:custGeom>
            <a:avLst/>
            <a:gdLst/>
            <a:ahLst/>
            <a:cxnLst/>
            <a:rect r="r" b="b" t="t" l="l"/>
            <a:pathLst>
              <a:path h="2448403" w="1571430">
                <a:moveTo>
                  <a:pt x="0" y="0"/>
                </a:moveTo>
                <a:lnTo>
                  <a:pt x="1571430" y="0"/>
                </a:lnTo>
                <a:lnTo>
                  <a:pt x="1571430" y="2448403"/>
                </a:lnTo>
                <a:lnTo>
                  <a:pt x="0" y="2448403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477916" y="9082332"/>
            <a:ext cx="2161011" cy="2676928"/>
          </a:xfrm>
          <a:custGeom>
            <a:avLst/>
            <a:gdLst/>
            <a:ahLst/>
            <a:cxnLst/>
            <a:rect r="r" b="b" t="t" l="l"/>
            <a:pathLst>
              <a:path h="2676928" w="2161011">
                <a:moveTo>
                  <a:pt x="0" y="0"/>
                </a:moveTo>
                <a:lnTo>
                  <a:pt x="2161011" y="0"/>
                </a:lnTo>
                <a:lnTo>
                  <a:pt x="2161011" y="2676928"/>
                </a:lnTo>
                <a:lnTo>
                  <a:pt x="0" y="2676928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5400000">
            <a:off x="13531368" y="8702934"/>
            <a:ext cx="2154330" cy="3168132"/>
          </a:xfrm>
          <a:custGeom>
            <a:avLst/>
            <a:gdLst/>
            <a:ahLst/>
            <a:cxnLst/>
            <a:rect r="r" b="b" t="t" l="l"/>
            <a:pathLst>
              <a:path h="3168132" w="2154330">
                <a:moveTo>
                  <a:pt x="0" y="0"/>
                </a:moveTo>
                <a:lnTo>
                  <a:pt x="2154329" y="0"/>
                </a:lnTo>
                <a:lnTo>
                  <a:pt x="2154329" y="3168132"/>
                </a:lnTo>
                <a:lnTo>
                  <a:pt x="0" y="316813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-753440" y="1770161"/>
            <a:ext cx="2052082" cy="2864582"/>
          </a:xfrm>
          <a:custGeom>
            <a:avLst/>
            <a:gdLst/>
            <a:ahLst/>
            <a:cxnLst/>
            <a:rect r="r" b="b" t="t" l="l"/>
            <a:pathLst>
              <a:path h="2864582" w="2052082">
                <a:moveTo>
                  <a:pt x="0" y="0"/>
                </a:moveTo>
                <a:lnTo>
                  <a:pt x="2052082" y="0"/>
                </a:lnTo>
                <a:lnTo>
                  <a:pt x="2052082" y="2864581"/>
                </a:lnTo>
                <a:lnTo>
                  <a:pt x="0" y="2864581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5123513" y="9304486"/>
            <a:ext cx="2783350" cy="2059679"/>
          </a:xfrm>
          <a:custGeom>
            <a:avLst/>
            <a:gdLst/>
            <a:ahLst/>
            <a:cxnLst/>
            <a:rect r="r" b="b" t="t" l="l"/>
            <a:pathLst>
              <a:path h="2059679" w="2783350">
                <a:moveTo>
                  <a:pt x="0" y="0"/>
                </a:moveTo>
                <a:lnTo>
                  <a:pt x="2783350" y="0"/>
                </a:lnTo>
                <a:lnTo>
                  <a:pt x="2783350" y="2059679"/>
                </a:lnTo>
                <a:lnTo>
                  <a:pt x="0" y="2059679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8392638" y="9209835"/>
            <a:ext cx="4256170" cy="1764376"/>
          </a:xfrm>
          <a:custGeom>
            <a:avLst/>
            <a:gdLst/>
            <a:ahLst/>
            <a:cxnLst/>
            <a:rect r="r" b="b" t="t" l="l"/>
            <a:pathLst>
              <a:path h="1764376" w="4256170">
                <a:moveTo>
                  <a:pt x="0" y="0"/>
                </a:moveTo>
                <a:lnTo>
                  <a:pt x="4256171" y="0"/>
                </a:lnTo>
                <a:lnTo>
                  <a:pt x="4256171" y="1764376"/>
                </a:lnTo>
                <a:lnTo>
                  <a:pt x="0" y="1764376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2475478" y="-735676"/>
            <a:ext cx="4256170" cy="1764376"/>
          </a:xfrm>
          <a:custGeom>
            <a:avLst/>
            <a:gdLst/>
            <a:ahLst/>
            <a:cxnLst/>
            <a:rect r="r" b="b" t="t" l="l"/>
            <a:pathLst>
              <a:path h="1764376" w="4256170">
                <a:moveTo>
                  <a:pt x="0" y="0"/>
                </a:moveTo>
                <a:lnTo>
                  <a:pt x="4256171" y="0"/>
                </a:lnTo>
                <a:lnTo>
                  <a:pt x="4256171" y="1764376"/>
                </a:lnTo>
                <a:lnTo>
                  <a:pt x="0" y="1764376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-753440" y="-1493984"/>
            <a:ext cx="2767605" cy="2987968"/>
          </a:xfrm>
          <a:custGeom>
            <a:avLst/>
            <a:gdLst/>
            <a:ahLst/>
            <a:cxnLst/>
            <a:rect r="r" b="b" t="t" l="l"/>
            <a:pathLst>
              <a:path h="2987968" w="2767605">
                <a:moveTo>
                  <a:pt x="0" y="0"/>
                </a:moveTo>
                <a:lnTo>
                  <a:pt x="2767605" y="0"/>
                </a:lnTo>
                <a:lnTo>
                  <a:pt x="2767605" y="2987968"/>
                </a:lnTo>
                <a:lnTo>
                  <a:pt x="0" y="2987968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2014165" y="-218700"/>
            <a:ext cx="3392321" cy="882004"/>
          </a:xfrm>
          <a:custGeom>
            <a:avLst/>
            <a:gdLst/>
            <a:ahLst/>
            <a:cxnLst/>
            <a:rect r="r" b="b" t="t" l="l"/>
            <a:pathLst>
              <a:path h="882004" w="3392321">
                <a:moveTo>
                  <a:pt x="0" y="0"/>
                </a:moveTo>
                <a:lnTo>
                  <a:pt x="3392321" y="0"/>
                </a:lnTo>
                <a:lnTo>
                  <a:pt x="3392321" y="882004"/>
                </a:lnTo>
                <a:lnTo>
                  <a:pt x="0" y="882004"/>
                </a:lnTo>
                <a:lnTo>
                  <a:pt x="0" y="0"/>
                </a:lnTo>
                <a:close/>
              </a:path>
            </a:pathLst>
          </a:custGeom>
          <a:blipFill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DAGBJ8ByUAY</dc:identifier>
  <dcterms:modified xsi:type="dcterms:W3CDTF">2011-08-01T06:04:30Z</dcterms:modified>
  <cp:revision>1</cp:revision>
  <dc:title>Non Text Magic Studio Magic Design for Presentations L&amp;P</dc:title>
</cp:coreProperties>
</file>

<file path=docProps/thumbnail.jpeg>
</file>